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EB Garamond Medium"/>
      <p:regular r:id="rId11"/>
      <p:bold r:id="rId12"/>
      <p:italic r:id="rId13"/>
      <p:boldItalic r:id="rId14"/>
    </p:embeddedFont>
    <p:embeddedFont>
      <p:font typeface="EB Garamond SemiBold"/>
      <p:regular r:id="rId15"/>
      <p:bold r:id="rId16"/>
      <p:italic r:id="rId17"/>
      <p:boldItalic r:id="rId18"/>
    </p:embeddedFont>
    <p:embeddedFont>
      <p:font typeface="EB Garamond"/>
      <p:regular r:id="rId19"/>
      <p:bold r:id="rId20"/>
      <p:italic r:id="rId21"/>
      <p:boldItalic r:id="rId22"/>
    </p:embeddedFont>
    <p:embeddedFont>
      <p:font typeface="Pacifico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-bold.fntdata"/><Relationship Id="rId11" Type="http://schemas.openxmlformats.org/officeDocument/2006/relationships/font" Target="fonts/EBGaramondMedium-regular.fntdata"/><Relationship Id="rId22" Type="http://schemas.openxmlformats.org/officeDocument/2006/relationships/font" Target="fonts/EBGaramond-boldItalic.fntdata"/><Relationship Id="rId10" Type="http://schemas.openxmlformats.org/officeDocument/2006/relationships/slide" Target="slides/slide5.xml"/><Relationship Id="rId21" Type="http://schemas.openxmlformats.org/officeDocument/2006/relationships/font" Target="fonts/EBGaramond-italic.fntdata"/><Relationship Id="rId13" Type="http://schemas.openxmlformats.org/officeDocument/2006/relationships/font" Target="fonts/EBGaramondMedium-italic.fntdata"/><Relationship Id="rId12" Type="http://schemas.openxmlformats.org/officeDocument/2006/relationships/font" Target="fonts/EBGaramondMedium-bold.fntdata"/><Relationship Id="rId23" Type="http://schemas.openxmlformats.org/officeDocument/2006/relationships/font" Target="fonts/Pacific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BGaramondSemiBold-regular.fntdata"/><Relationship Id="rId14" Type="http://schemas.openxmlformats.org/officeDocument/2006/relationships/font" Target="fonts/EBGaramondMedium-boldItalic.fntdata"/><Relationship Id="rId17" Type="http://schemas.openxmlformats.org/officeDocument/2006/relationships/font" Target="fonts/EBGaramondSemiBold-italic.fntdata"/><Relationship Id="rId16" Type="http://schemas.openxmlformats.org/officeDocument/2006/relationships/font" Target="fonts/EBGaramondSemiBold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BGaramond-regular.fntdata"/><Relationship Id="rId6" Type="http://schemas.openxmlformats.org/officeDocument/2006/relationships/slide" Target="slides/slide1.xml"/><Relationship Id="rId18" Type="http://schemas.openxmlformats.org/officeDocument/2006/relationships/font" Target="fonts/EBGaramondSemi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1c20935d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1c20935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1c20935de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1c20935d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51c20935d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51c20935d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3379402a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3379402a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 social </a:t>
            </a:r>
            <a:r>
              <a:rPr lang="en">
                <a:solidFill>
                  <a:schemeClr val="dk1"/>
                </a:solidFill>
              </a:rPr>
              <a:t>ride-sharing</a:t>
            </a:r>
            <a:r>
              <a:rPr lang="en">
                <a:solidFill>
                  <a:schemeClr val="dk1"/>
                </a:solidFill>
              </a:rPr>
              <a:t> app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0" l="0" r="0" t="1458"/>
          <a:stretch/>
        </p:blipFill>
        <p:spPr>
          <a:xfrm>
            <a:off x="1847850" y="563050"/>
            <a:ext cx="5448300" cy="200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>
                <a:latin typeface="EB Garamond"/>
                <a:ea typeface="EB Garamond"/>
                <a:cs typeface="EB Garamond"/>
                <a:sym typeface="EB Garamond"/>
              </a:rPr>
              <a:t>Features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Profile building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Matching based on similar friends/drive locations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Chat system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Safety features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271775" y="766575"/>
            <a:ext cx="27225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EB Garamond"/>
                <a:ea typeface="EB Garamond"/>
                <a:cs typeface="EB Garamond"/>
                <a:sym typeface="EB Garamond"/>
              </a:rPr>
              <a:t>Goals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5329800" y="840975"/>
            <a:ext cx="2128800" cy="20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Building a community</a:t>
            </a:r>
            <a:r>
              <a:rPr lang="en" sz="1800">
                <a:latin typeface="EB Garamond Medium"/>
                <a:ea typeface="EB Garamond Medium"/>
                <a:cs typeface="EB Garamond Medium"/>
                <a:sym typeface="EB Garamond Medium"/>
              </a:rPr>
              <a:t> 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5466600" y="1830600"/>
            <a:ext cx="1855200" cy="19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One carpool at a time</a:t>
            </a:r>
            <a:endParaRPr sz="18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latin typeface="EB Garamond SemiBold"/>
                <a:ea typeface="EB Garamond SemiBold"/>
                <a:cs typeface="EB Garamond SemiBold"/>
                <a:sym typeface="EB Garamond SemiBold"/>
              </a:rPr>
              <a:t>Challenges</a:t>
            </a:r>
            <a:endParaRPr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873675" y="4570800"/>
            <a:ext cx="165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Feature Roadmap</a:t>
            </a:r>
            <a:endParaRPr>
              <a:solidFill>
                <a:schemeClr val="dk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75" name="Google Shape;75;p16"/>
          <p:cNvSpPr txBox="1"/>
          <p:nvPr>
            <p:ph idx="2" type="body"/>
          </p:nvPr>
        </p:nvSpPr>
        <p:spPr>
          <a:xfrm>
            <a:off x="4098550" y="1780225"/>
            <a:ext cx="1079400" cy="6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Destination</a:t>
            </a:r>
            <a:endParaRPr>
              <a:solidFill>
                <a:schemeClr val="dk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2836375" y="3908225"/>
            <a:ext cx="1113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Streamlined matching system</a:t>
            </a:r>
            <a:endParaRPr sz="900">
              <a:solidFill>
                <a:schemeClr val="dk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3669125" y="2541350"/>
            <a:ext cx="9729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Peer to peer messaging</a:t>
            </a:r>
            <a:endParaRPr sz="11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4840050" y="3553700"/>
            <a:ext cx="1269900" cy="7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Location based algorithms</a:t>
            </a:r>
            <a:endParaRPr sz="1000">
              <a:solidFill>
                <a:schemeClr val="dk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4724550" y="2897300"/>
            <a:ext cx="1764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Review system</a:t>
            </a:r>
            <a:endParaRPr sz="1100">
              <a:solidFill>
                <a:schemeClr val="dk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3553700" y="3302475"/>
            <a:ext cx="890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Alerts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5341300" y="4229575"/>
            <a:ext cx="39264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cifico"/>
                <a:ea typeface="Pacifico"/>
                <a:cs typeface="Pacifico"/>
                <a:sym typeface="Pacifico"/>
              </a:rPr>
              <a:t>Feature demonstration</a:t>
            </a: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